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5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24/11/2021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24/11/2021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58E5D-E3FB-4F1E-A255-20C09BB39BF7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9D8CB58-E11D-472D-A355-59CCA8807777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3EA1ED5-F445-4227-A7A6-B3A039EBD402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E50F00F4-77BE-4E78-9700-42C65B4039CE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38620-3B93-4CE6-A632-4387C0C1980D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EC9C7352-FCF8-455C-9C0F-EEFD1076E4E5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3AA3BF1-3287-40FE-A289-A6B0861CF845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5C0116D1-3B2E-4329-881F-48DBC70DABFC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DF5028A-BD70-45C6-AA54-52679311FD3A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FB0B383C-8C3C-4988-8F1E-9241E5EB1201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3E3E300-55EF-48EB-B358-3E4341CF3878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7D714-C1C7-4DC5-A42B-0D3145F43B63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storia del pensiero economico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Joseph </a:t>
            </a:r>
            <a:r>
              <a:rPr lang="it-IT" dirty="0" err="1" smtClean="0"/>
              <a:t>Schumpeter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La teoria dello sviluppo economico</a:t>
            </a:r>
            <a:endParaRPr lang="it-IT" dirty="0"/>
          </a:p>
        </p:txBody>
      </p:sp>
      <p:pic>
        <p:nvPicPr>
          <p:cNvPr id="4" name="Picture 6" descr="schumpe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534" y="1122219"/>
            <a:ext cx="1607243" cy="244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storia del pensiero economico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Biografia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Joseph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Aloys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Schumpeter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nasce in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Moravia (impero austro-ungarico oggi repubblica Ceca)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nel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1883.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Si laurea in legge a Vienna seguendo i corsi di von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Wieser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Böhm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Bawerk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Esercita la professione di avvocato e scrive nel contempo </a:t>
            </a:r>
            <a:r>
              <a:rPr lang="it-IT" i="1" dirty="0"/>
              <a:t>L'essenza e i principi fondamentali dell'economia </a:t>
            </a:r>
            <a:r>
              <a:rPr lang="it-IT" i="1" dirty="0" smtClean="0"/>
              <a:t>teorica </a:t>
            </a:r>
            <a:r>
              <a:rPr lang="it-IT" dirty="0" smtClean="0"/>
              <a:t>(1908)</a:t>
            </a:r>
          </a:p>
          <a:p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Nel 1911 pubblica la sua opera fondamentale: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teoria dello sviluppo economico</a:t>
            </a:r>
          </a:p>
          <a:p>
            <a:r>
              <a:rPr lang="it-IT" altLang="it-IT" dirty="0" smtClean="0">
                <a:latin typeface="Bookman Old Style" panose="02050604050505020204" pitchFamily="18" charset="0"/>
              </a:rPr>
              <a:t>Per un breve periodo nel 1911 diventa </a:t>
            </a:r>
            <a:r>
              <a:rPr lang="it-IT" altLang="it-IT" dirty="0">
                <a:latin typeface="Bookman Old Style" panose="02050604050505020204" pitchFamily="18" charset="0"/>
              </a:rPr>
              <a:t>Ministro delle finanze nelle Vienna </a:t>
            </a:r>
            <a:r>
              <a:rPr lang="it-IT" altLang="it-IT" dirty="0" smtClean="0">
                <a:latin typeface="Bookman Old Style" panose="02050604050505020204" pitchFamily="18" charset="0"/>
              </a:rPr>
              <a:t>postbellica</a:t>
            </a:r>
          </a:p>
          <a:p>
            <a:r>
              <a:rPr lang="it-IT" altLang="it-IT" dirty="0" smtClean="0">
                <a:latin typeface="Bookman Old Style" panose="02050604050505020204" pitchFamily="18" charset="0"/>
              </a:rPr>
              <a:t>Negli anni 1920 diventa professore all’ Università di Bonn.</a:t>
            </a:r>
          </a:p>
          <a:p>
            <a:r>
              <a:rPr lang="it-IT" altLang="it-IT" dirty="0" smtClean="0">
                <a:latin typeface="Bookman Old Style" panose="02050604050505020204" pitchFamily="18" charset="0"/>
              </a:rPr>
              <a:t>Nel 1932 emigra negli USA e diviene professore all’Università </a:t>
            </a:r>
            <a:r>
              <a:rPr lang="it-IT" altLang="it-IT" smtClean="0">
                <a:latin typeface="Bookman Old Style" panose="02050604050505020204" pitchFamily="18" charset="0"/>
              </a:rPr>
              <a:t>di </a:t>
            </a:r>
            <a:r>
              <a:rPr lang="it-IT" altLang="it-IT">
                <a:latin typeface="Bookman Old Style" panose="02050604050505020204" pitchFamily="18" charset="0"/>
              </a:rPr>
              <a:t>H</a:t>
            </a:r>
            <a:r>
              <a:rPr lang="it-IT" altLang="it-IT" smtClean="0">
                <a:latin typeface="Bookman Old Style" panose="02050604050505020204" pitchFamily="18" charset="0"/>
              </a:rPr>
              <a:t>arvard</a:t>
            </a:r>
            <a:endParaRPr lang="it-IT" altLang="it-IT" dirty="0">
              <a:latin typeface="Bookman Old Style" panose="02050604050505020204" pitchFamily="18" charset="0"/>
            </a:endParaRPr>
          </a:p>
          <a:p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294967295"/>
          </p:nvPr>
        </p:nvSpPr>
        <p:spPr>
          <a:xfrm>
            <a:off x="2895600" y="6356350"/>
            <a:ext cx="2895600" cy="365125"/>
          </a:xfrm>
        </p:spPr>
        <p:txBody>
          <a:bodyPr/>
          <a:lstStyle/>
          <a:p>
            <a:r>
              <a:rPr lang="en-US" dirty="0" err="1" smtClean="0"/>
              <a:t>storia</a:t>
            </a:r>
            <a:r>
              <a:rPr lang="en-US" dirty="0" smtClean="0"/>
              <a:t> del </a:t>
            </a:r>
            <a:r>
              <a:rPr lang="en-US" dirty="0" err="1" smtClean="0"/>
              <a:t>pensiero</a:t>
            </a:r>
            <a:r>
              <a:rPr lang="en-US" dirty="0" smtClean="0"/>
              <a:t> </a:t>
            </a:r>
            <a:r>
              <a:rPr lang="en-US" dirty="0" err="1" smtClean="0"/>
              <a:t>economico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2145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teoria dello sviluppo: </a:t>
            </a:r>
            <a:r>
              <a:rPr lang="it-IT" dirty="0" err="1" smtClean="0"/>
              <a:t>Schumpeter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38350"/>
            <a:ext cx="8229600" cy="4087813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All’inizio del XX secolo </a:t>
            </a:r>
            <a:r>
              <a:rPr lang="it-IT" dirty="0" err="1" smtClean="0"/>
              <a:t>Schumpeter</a:t>
            </a:r>
            <a:r>
              <a:rPr lang="it-IT" dirty="0" smtClean="0"/>
              <a:t> elabora una teoria dello sviluppo (qualitativo) del capitalismo.</a:t>
            </a:r>
          </a:p>
          <a:p>
            <a:r>
              <a:rPr lang="it-IT" dirty="0" smtClean="0"/>
              <a:t>Situazione descritta dai neoclassici: situazione di flusso circolare – il mercato è efficiente, ma l’economia si riproduce uguale a se stessa senza sviluppo</a:t>
            </a:r>
          </a:p>
          <a:p>
            <a:r>
              <a:rPr lang="it-IT" dirty="0" smtClean="0"/>
              <a:t>Per aversi sviluppo occorre che qualcuno rompa il flusso circolare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 pensiero economico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8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L’imprenditore e la rottura del flusso circolare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38375"/>
            <a:ext cx="8229600" cy="388778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Chi rompe il flusso circolare è l’imprenditore.</a:t>
            </a:r>
          </a:p>
          <a:p>
            <a:r>
              <a:rPr lang="it-IT" dirty="0" smtClean="0"/>
              <a:t>L’imprenditore è colui che per qualsiasi motivazione assume rischi e introduce nel sistema economico le innovazioni che rompono gli schemi</a:t>
            </a:r>
          </a:p>
          <a:p>
            <a:r>
              <a:rPr lang="it-IT" dirty="0" smtClean="0"/>
              <a:t>L’imprenditore, a differenza del manager, non si comporta seguendo una </a:t>
            </a:r>
            <a:r>
              <a:rPr lang="it-IT" i="1" dirty="0" smtClean="0"/>
              <a:t>routine</a:t>
            </a:r>
            <a:r>
              <a:rPr lang="it-IT" dirty="0" smtClean="0"/>
              <a:t> e non è necessariamente il capitalista.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 pensiero economico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Innovazioni e sviluppo scientifico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90750"/>
            <a:ext cx="8229600" cy="393541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Le innovazioni non coincidono necessariamente con le scoperte scientifiche. Una scoperta scientifica deve essere sfruttata economicamente per divenire innovazione</a:t>
            </a:r>
          </a:p>
          <a:p>
            <a:r>
              <a:rPr lang="it-IT" dirty="0" smtClean="0"/>
              <a:t>L’esistenza dell’imprenditore è connaturata al sistema capitalistico: lo sviluppo è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endogeno</a:t>
            </a:r>
            <a:endParaRPr 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 pensiero economico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varie forme di innovazione.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1. Produzione di un bene nuovo, capace di soddisfare bisogni nuovi o di soddisfare meglio bisogni già esistenti</a:t>
            </a:r>
          </a:p>
          <a:p>
            <a:r>
              <a:rPr lang="it-IT" dirty="0" smtClean="0"/>
              <a:t>2. L’introduzione di un nuovo processo produttivo</a:t>
            </a:r>
          </a:p>
          <a:p>
            <a:r>
              <a:rPr lang="it-IT" dirty="0" smtClean="0"/>
              <a:t>3. Apertura di un nuovo mercato</a:t>
            </a:r>
          </a:p>
          <a:p>
            <a:r>
              <a:rPr lang="it-IT" dirty="0" smtClean="0"/>
              <a:t>4. Conquista di una nuova fonte di materie prime o semilavorati</a:t>
            </a:r>
          </a:p>
          <a:p>
            <a:r>
              <a:rPr lang="it-IT" dirty="0" smtClean="0"/>
              <a:t>5. La realizzazione di nuove forme organizzative (es. creazione di monopolio)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 pensiero economico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0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risorse dell’innovazione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Se tutte le risorse sono già impiegate, da dove trovano gli imprenditori le risorse per realizzare l’innovazione.</a:t>
            </a:r>
          </a:p>
          <a:p>
            <a:r>
              <a:rPr lang="it-IT" dirty="0" smtClean="0"/>
              <a:t>Il sistema creditizio fornisce il potere d’acquisto attraverso la concessione del credito.</a:t>
            </a:r>
          </a:p>
          <a:p>
            <a:r>
              <a:rPr lang="it-IT" dirty="0" smtClean="0"/>
              <a:t>Il banchiere crea la moneta.</a:t>
            </a:r>
          </a:p>
          <a:p>
            <a:r>
              <a:rPr lang="it-IT" dirty="0" smtClean="0"/>
              <a:t>Con il potere d’acquisto l’imprenditore, ad esempio, introduce un nuovo processo produttivo.</a:t>
            </a:r>
          </a:p>
          <a:p>
            <a:r>
              <a:rPr lang="it-IT" dirty="0" smtClean="0"/>
              <a:t>Avendo meno costi ottiene un profitto.</a:t>
            </a:r>
          </a:p>
          <a:p>
            <a:r>
              <a:rPr lang="it-IT" dirty="0" smtClean="0"/>
              <a:t>Lentamente i concorrenti imitano l’imprenditore innovatore: il nuovo processo produttivo si generalizza e i prezzi cadono. I profitti diminuiscono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 pensiero economico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0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Lo sviluppo ciclico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Lo sviluppo avviene in forma ciclica:</a:t>
            </a:r>
          </a:p>
          <a:p>
            <a:r>
              <a:rPr lang="it-IT" dirty="0" smtClean="0"/>
              <a:t>1. La prima innovazione ha successo</a:t>
            </a:r>
          </a:p>
          <a:p>
            <a:r>
              <a:rPr lang="it-IT" dirty="0" smtClean="0"/>
              <a:t>2. Arrivano (a «sciami») gli imprenditori imitatori.</a:t>
            </a:r>
          </a:p>
          <a:p>
            <a:r>
              <a:rPr lang="it-IT" dirty="0" smtClean="0"/>
              <a:t>3. L’innovazione maggiore stimola innovazioni minori</a:t>
            </a:r>
          </a:p>
          <a:p>
            <a:r>
              <a:rPr lang="it-IT" dirty="0"/>
              <a:t>4</a:t>
            </a:r>
            <a:r>
              <a:rPr lang="it-IT" dirty="0" smtClean="0"/>
              <a:t>. Il clima economico è favorevole e le banche concedono il credito</a:t>
            </a:r>
          </a:p>
          <a:p>
            <a:r>
              <a:rPr lang="it-IT" dirty="0" smtClean="0"/>
              <a:t>5. Il mercato comincia a saturarsi, i profitti diminuiscono. I primi imprenditori restituiscono i debiti comincia a diminuire la liquidità.</a:t>
            </a:r>
          </a:p>
          <a:p>
            <a:r>
              <a:rPr lang="it-IT" dirty="0" smtClean="0"/>
              <a:t>6. Le banche cominciano a restringere il credito. Le imprese più deboli falliscono</a:t>
            </a:r>
          </a:p>
          <a:p>
            <a:r>
              <a:rPr lang="it-IT" dirty="0" smtClean="0"/>
              <a:t>7 «Distruzione creatrice»: restano sul mercato le imprese più efficienti, i prezzi scendono. Si creano le condizioni per un nuovo ciclo </a:t>
            </a:r>
            <a:r>
              <a:rPr lang="it-IT" smtClean="0"/>
              <a:t>di innovazioni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storia del pensiero economico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565945-55C4-4B79-9CE6-4EB811478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336481-3223-487A-A45B-3C1CEE4273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39985A-BE30-4A21-AEA0-3D3A4C7937C6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01510a4c-67e1-410d-b310-984d6c9b1061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45</TotalTime>
  <Words>554</Words>
  <Application>Microsoft Office PowerPoint</Application>
  <PresentationFormat>Presentazione su schermo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Arial Italic</vt:lpstr>
      <vt:lpstr>Bookman Old Style</vt:lpstr>
      <vt:lpstr>Calibri</vt:lpstr>
      <vt:lpstr>Slide_DirezioneAmministrativa_UNIMC</vt:lpstr>
      <vt:lpstr>Joseph Schumpeter</vt:lpstr>
      <vt:lpstr>Biografia</vt:lpstr>
      <vt:lpstr>La teoria dello sviluppo: Schumpeter</vt:lpstr>
      <vt:lpstr>L’imprenditore e la rottura del flusso circolare</vt:lpstr>
      <vt:lpstr>Innovazioni e sviluppo scientifico</vt:lpstr>
      <vt:lpstr>Le varie forme di innovazione.</vt:lpstr>
      <vt:lpstr>Le risorse dell’innovazione</vt:lpstr>
      <vt:lpstr>Lo sviluppo ciclico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Joseph Schumpeter</dc:title>
  <dc:creator>stefano.perri</dc:creator>
  <cp:lastModifiedBy>stefano.perri@unimc.it</cp:lastModifiedBy>
  <cp:revision>4</cp:revision>
  <dcterms:created xsi:type="dcterms:W3CDTF">2019-11-14T11:17:03Z</dcterms:created>
  <dcterms:modified xsi:type="dcterms:W3CDTF">2021-11-24T15:23:52Z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